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83" r:id="rId4"/>
    <p:sldId id="257" r:id="rId5"/>
    <p:sldId id="273" r:id="rId7"/>
    <p:sldId id="332" r:id="rId8"/>
    <p:sldId id="333" r:id="rId9"/>
    <p:sldId id="318" r:id="rId10"/>
    <p:sldId id="334" r:id="rId11"/>
    <p:sldId id="335" r:id="rId12"/>
    <p:sldId id="320" r:id="rId13"/>
    <p:sldId id="336" r:id="rId14"/>
    <p:sldId id="322" r:id="rId15"/>
    <p:sldId id="323" r:id="rId16"/>
    <p:sldId id="324" r:id="rId17"/>
    <p:sldId id="3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A4"/>
    <a:srgbClr val="00FFF0"/>
    <a:srgbClr val="62FFB8"/>
    <a:srgbClr val="FF7E8C"/>
    <a:srgbClr val="F36F7B"/>
    <a:srgbClr val="14171C"/>
    <a:srgbClr val="FFBBB2"/>
    <a:srgbClr val="1D1D1D"/>
    <a:srgbClr val="FF5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5"/>
    <p:restoredTop sz="90746"/>
  </p:normalViewPr>
  <p:slideViewPr>
    <p:cSldViewPr snapToGrid="0">
      <p:cViewPr>
        <p:scale>
          <a:sx n="112" d="100"/>
          <a:sy n="112" d="100"/>
        </p:scale>
        <p:origin x="72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6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C2B7-6072-924B-AE51-DA281600F23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036C-B239-7F49-800F-BE8CBE07A6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AB24-79F4-F541-A5A3-EE2654A3172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CBC0-12F8-024A-844C-C2B4F21ABF6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D6A0-AFEE-5144-9EE0-9E33A05CCEA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59E7-C9CF-E14E-83A3-8979FD46751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6528-C82B-A241-BAC4-1F1E41E71F2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185A2-AF3F-9B4C-8C21-795A69E629D2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28752-FAC5-2A49-8434-5AACDF57342B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44F5-8C83-314E-BAC1-F1626C689F16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1FD7-9B20-F04F-9949-A095AAF898DC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C1370-4499-CE42-B909-83785CDF9341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487C-0D05-9144-A296-94C1EE38FC1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ECAE3-B003-8649-BE74-56CA4D1E889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Brought you by Mariem . Marim . Essam . Saad . Abdullah.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A70E1-0AAC-7046-B7E8-37E752E913E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GIF"/><Relationship Id="rId1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" y="838679"/>
            <a:ext cx="12061371" cy="2505007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Poppins" pitchFamily="2" charset="77"/>
                <a:cs typeface="Poppins" pitchFamily="2" charset="77"/>
              </a:rPr>
              <a:t>Satelliete Project</a:t>
            </a:r>
            <a:br>
              <a:rPr lang="en-US" b="1" dirty="0">
                <a:latin typeface="Poppins" pitchFamily="2" charset="77"/>
                <a:cs typeface="Poppins" pitchFamily="2" charset="77"/>
              </a:rPr>
            </a:br>
            <a:r>
              <a:rPr lang="en-US" sz="5300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5300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Flood Radar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2" descr="Cairo University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203" y="369894"/>
            <a:ext cx="580596" cy="75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93180" y="1057705"/>
            <a:ext cx="1452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Cairo University</a:t>
            </a:r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Faculty of Engineering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7925" y="3662504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Prepared by </a:t>
            </a:r>
            <a:r>
              <a:rPr lang="en-US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Team VII</a:t>
            </a:r>
            <a:endParaRPr lang="en-US" dirty="0">
              <a:solidFill>
                <a:srgbClr val="0070C0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6806" y="4151979"/>
            <a:ext cx="4325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Supervised by </a:t>
            </a:r>
            <a:r>
              <a:rPr lang="en-US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Eng. Amr AbdElBaky</a:t>
            </a:r>
            <a:endParaRPr lang="en-US" dirty="0">
              <a:solidFill>
                <a:srgbClr val="FF000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Picture 2" descr="flooding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4434205"/>
            <a:ext cx="3256280" cy="2213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PerPixel</a:t>
            </a:r>
            <a:r>
              <a:rPr 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</a:t>
            </a:r>
            <a:r>
              <a:rPr lang="en-GB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alt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Kmeans</a:t>
            </a:r>
            <a:endParaRPr lang="en-US" altLang="en-GB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5153" y="3244533"/>
            <a:ext cx="242789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FFF0"/>
                </a:solidFill>
                <a:effectLst/>
                <a:latin typeface="Avenir" panose="02000503020000020003" pitchFamily="2" charset="0"/>
              </a:rPr>
              <a:t>Segmentation Results</a:t>
            </a:r>
            <a:endParaRPr lang="en-US" b="0" i="0" u="none" strike="noStrike" dirty="0">
              <a:solidFill>
                <a:srgbClr val="00FFF0"/>
              </a:solidFill>
              <a:effectLst/>
              <a:latin typeface="Avenir" panose="02000503020000020003" pitchFamily="2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3613150"/>
            <a:ext cx="7793355" cy="211455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015365" y="1691005"/>
            <a:ext cx="652208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fontAlgn="base">
              <a:lnSpc>
                <a:spcPct val="150000"/>
              </a:lnSpc>
              <a:buFont typeface="Apple Symbols" panose="02000000000000000000" pitchFamily="2" charset="-79"/>
              <a:buNone/>
            </a:pPr>
            <a:r>
              <a:rPr lang="en-US" dirty="0">
                <a:solidFill>
                  <a:schemeClr val="bg1"/>
                </a:solidFill>
                <a:latin typeface="Poppins" pitchFamily="2" charset="77"/>
                <a:cs typeface="Poppins" pitchFamily="2" charset="77"/>
                <a:sym typeface="+mn-ea"/>
              </a:rPr>
              <a:t>The clustering methods used:</a:t>
            </a:r>
            <a:endParaRPr lang="en-US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dirty="0">
                <a:solidFill>
                  <a:srgbClr val="FFFBA4"/>
                </a:solidFill>
                <a:latin typeface="Avenir Book" panose="02000503020000020003" pitchFamily="2" charset="0"/>
              </a:rPr>
              <a:t>Kmeans</a:t>
            </a:r>
            <a:endParaRPr lang="en-US" dirty="0">
              <a:solidFill>
                <a:srgbClr val="FFFBA4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dirty="0">
                <a:solidFill>
                  <a:srgbClr val="FFFBA4"/>
                </a:solidFill>
                <a:latin typeface="Avenir Book" panose="02000503020000020003" pitchFamily="2" charset="0"/>
                <a:sym typeface="+mn-ea"/>
              </a:rPr>
              <a:t>Isodata</a:t>
            </a:r>
            <a:endParaRPr lang="en-US" dirty="0">
              <a:solidFill>
                <a:srgbClr val="FFFBA4"/>
              </a:solidFill>
              <a:latin typeface="Avenir Book" panose="02000503020000020003" pitchFamily="2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PerPixel</a:t>
            </a:r>
            <a:r>
              <a:rPr 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</a:t>
            </a:r>
            <a:r>
              <a:rPr lang="en-GB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alt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Kmeans</a:t>
            </a:r>
            <a:endParaRPr lang="en-US" altLang="en-GB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3925" y="1604645"/>
            <a:ext cx="38595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FFF0"/>
                </a:solidFill>
                <a:effectLst/>
                <a:latin typeface="Avenir" panose="02000503020000020003" pitchFamily="2" charset="0"/>
              </a:rPr>
              <a:t>Illumination Robust Results</a:t>
            </a:r>
            <a:endParaRPr lang="en-US" b="0" i="0" u="none" strike="noStrike" dirty="0">
              <a:solidFill>
                <a:srgbClr val="00FFF0"/>
              </a:solidFill>
              <a:effectLst/>
              <a:latin typeface="Avenir" panose="02000503020000020003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325" y="4508500"/>
            <a:ext cx="7910195" cy="204597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923713" y="4038283"/>
            <a:ext cx="2427891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FFF0"/>
                </a:solidFill>
                <a:effectLst/>
                <a:latin typeface="Avenir" panose="02000503020000020003" pitchFamily="2" charset="0"/>
              </a:rPr>
              <a:t>Reddish water Results</a:t>
            </a:r>
            <a:endParaRPr lang="en-US" b="0" i="0" u="none" strike="noStrike" dirty="0">
              <a:solidFill>
                <a:srgbClr val="00FFF0"/>
              </a:solidFill>
              <a:effectLst/>
              <a:latin typeface="Avenir" panose="02000503020000020003" pitchFamily="2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2105660"/>
            <a:ext cx="8038465" cy="1932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Application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62305" y="1620520"/>
            <a:ext cx="3966210" cy="23018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68540" y="1315720"/>
            <a:ext cx="4142105" cy="2687955"/>
          </a:xfrm>
          <a:prstGeom prst="rect">
            <a:avLst/>
          </a:prstGeom>
        </p:spPr>
      </p:pic>
      <p:pic>
        <p:nvPicPr>
          <p:cNvPr id="3" name="Picture 2" descr="Screen_Shot_2023-05-21_at_5.14.17_PM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230" y="3830955"/>
            <a:ext cx="4662170" cy="277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Results &amp; </a:t>
            </a:r>
            <a:r>
              <a:rPr lang="en-US" alt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Evaluation</a:t>
            </a:r>
            <a:endParaRPr lang="en-US" altLang="en-GB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663921"/>
            <a:ext cx="7273159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800" dirty="0">
                <a:solidFill>
                  <a:schemeClr val="bg1"/>
                </a:solidFill>
                <a:latin typeface="Avenir Book" panose="02000503020000020003" pitchFamily="2" charset="0"/>
              </a:rPr>
              <a:t> The best results were achieved by extracting embeddings via shufflenet</a:t>
            </a:r>
            <a:endParaRPr lang="en-US" sz="18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Classify using SVM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800" dirty="0">
                <a:solidFill>
                  <a:schemeClr val="bg1"/>
                </a:solidFill>
                <a:latin typeface="Avenir Book" panose="02000503020000020003" pitchFamily="2" charset="0"/>
              </a:rPr>
              <a:t>Results:</a:t>
            </a:r>
            <a:endParaRPr lang="en-US" sz="1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85800" y="4036060"/>
            <a:ext cx="5181600" cy="121602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1890" y="3561715"/>
            <a:ext cx="5060950" cy="216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All Experiments </a:t>
            </a:r>
            <a:r>
              <a:rPr lang="en-US" alt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Results</a:t>
            </a:r>
            <a:endParaRPr lang="en-US" altLang="en-GB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57513" y="321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8088" rIns="91440" bIns="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9430" y="1771650"/>
            <a:ext cx="8612505" cy="4438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0118" y="2766218"/>
            <a:ext cx="5451764" cy="1325563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Thank You.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84;p37"/>
          <p:cNvSpPr txBox="1"/>
          <p:nvPr/>
        </p:nvSpPr>
        <p:spPr>
          <a:xfrm>
            <a:off x="4464666" y="2323700"/>
            <a:ext cx="3849799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65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Data</a:t>
            </a:r>
            <a:r>
              <a:rPr lang="en-US" sz="2665" b="1" dirty="0">
                <a:latin typeface="Poppins" pitchFamily="2" charset="77"/>
                <a:cs typeface="Poppins" pitchFamily="2" charset="77"/>
              </a:rPr>
              <a:t> </a:t>
            </a:r>
            <a:r>
              <a:rPr lang="en-US" sz="2665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Preparation</a:t>
            </a:r>
            <a:endParaRPr lang="en-US" sz="2665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7" name="Google Shape;185;p37"/>
          <p:cNvSpPr txBox="1"/>
          <p:nvPr/>
        </p:nvSpPr>
        <p:spPr>
          <a:xfrm>
            <a:off x="8416067" y="3095400"/>
            <a:ext cx="763600" cy="7636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4</a:t>
            </a:r>
            <a:endParaRPr lang="en-GB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Google Shape;187;p37"/>
          <p:cNvSpPr txBox="1"/>
          <p:nvPr/>
        </p:nvSpPr>
        <p:spPr>
          <a:xfrm>
            <a:off x="8314465" y="2323700"/>
            <a:ext cx="4236613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5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Feature Extraction</a:t>
            </a:r>
            <a:endParaRPr lang="en-US" sz="2665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9" name="Google Shape;189;p37"/>
          <p:cNvSpPr txBox="1"/>
          <p:nvPr/>
        </p:nvSpPr>
        <p:spPr>
          <a:xfrm>
            <a:off x="4464666" y="3852567"/>
            <a:ext cx="3849801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5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Models</a:t>
            </a:r>
            <a:endParaRPr lang="en-US" sz="2665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0" name="Google Shape;191;p37"/>
          <p:cNvSpPr txBox="1"/>
          <p:nvPr/>
        </p:nvSpPr>
        <p:spPr>
          <a:xfrm>
            <a:off x="8022590" y="3852545"/>
            <a:ext cx="4130675" cy="70358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5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PerPixel </a:t>
            </a:r>
            <a:r>
              <a:rPr lang="en-US" sz="2665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Segmentation</a:t>
            </a:r>
            <a:endParaRPr lang="en-US" sz="2665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1" name="Google Shape;193;p37"/>
          <p:cNvSpPr txBox="1"/>
          <p:nvPr/>
        </p:nvSpPr>
        <p:spPr>
          <a:xfrm>
            <a:off x="4621667" y="3095400"/>
            <a:ext cx="763600" cy="7636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  <a:endParaRPr lang="en-GB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2" name="Google Shape;194;p37"/>
          <p:cNvSpPr txBox="1"/>
          <p:nvPr/>
        </p:nvSpPr>
        <p:spPr>
          <a:xfrm>
            <a:off x="4621667" y="1492000"/>
            <a:ext cx="763600" cy="7636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  <a:endParaRPr lang="en-GB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3" name="Google Shape;195;p37"/>
          <p:cNvSpPr txBox="1"/>
          <p:nvPr/>
        </p:nvSpPr>
        <p:spPr>
          <a:xfrm>
            <a:off x="8416067" y="1492000"/>
            <a:ext cx="763600" cy="7636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  <a:endParaRPr lang="en-GB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4" name="Google Shape;185;p37"/>
          <p:cNvSpPr txBox="1"/>
          <p:nvPr/>
        </p:nvSpPr>
        <p:spPr>
          <a:xfrm>
            <a:off x="8454541" y="4624267"/>
            <a:ext cx="763600" cy="763600"/>
          </a:xfrm>
          <a:prstGeom prst="rect">
            <a:avLst/>
          </a:prstGeom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 b="1" kern="120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GB" dirty="0">
                <a:solidFill>
                  <a:schemeClr val="bg1"/>
                </a:solidFill>
              </a:rPr>
              <a:t>6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Google Shape;189;p37"/>
          <p:cNvSpPr txBox="1"/>
          <p:nvPr/>
        </p:nvSpPr>
        <p:spPr>
          <a:xfrm>
            <a:off x="4503140" y="5381434"/>
            <a:ext cx="3849801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z="2665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Application</a:t>
            </a:r>
            <a:endParaRPr lang="en-US" sz="2665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6" name="Google Shape;191;p37"/>
          <p:cNvSpPr txBox="1"/>
          <p:nvPr/>
        </p:nvSpPr>
        <p:spPr>
          <a:xfrm>
            <a:off x="8169611" y="5381434"/>
            <a:ext cx="4022389" cy="7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z="2665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Results &amp; </a:t>
            </a:r>
            <a:r>
              <a:rPr lang="en-US" sz="2665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Evaluation</a:t>
            </a:r>
            <a:endParaRPr lang="en-US" sz="2665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7" name="Google Shape;193;p37"/>
          <p:cNvSpPr txBox="1"/>
          <p:nvPr/>
        </p:nvSpPr>
        <p:spPr>
          <a:xfrm>
            <a:off x="4660141" y="4624267"/>
            <a:ext cx="763600" cy="763600"/>
          </a:xfrm>
          <a:prstGeom prst="rect">
            <a:avLst/>
          </a:prstGeom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 b="1" kern="120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GB" dirty="0">
                <a:solidFill>
                  <a:schemeClr val="bg1"/>
                </a:solidFill>
              </a:rPr>
              <a:t>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8" name="Google Shape;184;p37"/>
          <p:cNvSpPr txBox="1"/>
          <p:nvPr/>
        </p:nvSpPr>
        <p:spPr>
          <a:xfrm>
            <a:off x="1190172" y="2323700"/>
            <a:ext cx="3518190" cy="7717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z="2665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Motivation</a:t>
            </a:r>
            <a:endParaRPr lang="en-US" sz="2665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9" name="Google Shape;194;p37"/>
          <p:cNvSpPr txBox="1"/>
          <p:nvPr/>
        </p:nvSpPr>
        <p:spPr>
          <a:xfrm>
            <a:off x="1347172" y="1492000"/>
            <a:ext cx="763600" cy="763600"/>
          </a:xfrm>
          <a:prstGeom prst="rect">
            <a:avLst/>
          </a:prstGeom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 b="1" kern="120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GB" dirty="0">
                <a:solidFill>
                  <a:schemeClr val="bg1"/>
                </a:solidFill>
              </a:rPr>
              <a:t>0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0" name="Google Shape;196;p37"/>
          <p:cNvSpPr txBox="1"/>
          <p:nvPr/>
        </p:nvSpPr>
        <p:spPr>
          <a:xfrm>
            <a:off x="960000" y="516800"/>
            <a:ext cx="8457600" cy="76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Agenda</a:t>
            </a:r>
            <a:endParaRPr lang="en-US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Motivation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61889" cy="4181475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FFFBA4"/>
                </a:solidFill>
                <a:latin typeface="Poppins" pitchFamily="2" charset="77"/>
                <a:cs typeface="Poppins" pitchFamily="2" charset="77"/>
              </a:rPr>
              <a:t>Utilizes machine learning and computer vision techniques to accurately</a:t>
            </a:r>
            <a:endParaRPr lang="en-US" sz="1700" dirty="0">
              <a:solidFill>
                <a:srgbClr val="FFFBA4"/>
              </a:solidFill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200000"/>
              </a:lnSpc>
              <a:buFont typeface="Apple Symbols" panose="02000000000000000000" pitchFamily="2" charset="-79"/>
              <a:buNone/>
            </a:pPr>
            <a:r>
              <a:rPr lang="en-US" sz="1700" dirty="0">
                <a:solidFill>
                  <a:srgbClr val="FFFBA4"/>
                </a:solidFill>
                <a:latin typeface="Poppins" pitchFamily="2" charset="77"/>
                <a:cs typeface="Poppins" pitchFamily="2" charset="77"/>
              </a:rPr>
              <a:t> determine whether satellite imagery is flooded or not.</a:t>
            </a:r>
            <a:endParaRPr lang="en-US" sz="1700" dirty="0">
              <a:solidFill>
                <a:srgbClr val="FFFBA4"/>
              </a:solidFill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200000"/>
              </a:lnSpc>
              <a:buFont typeface="Apple Symbols" panose="02000000000000000000" pitchFamily="2" charset="-79"/>
              <a:buNone/>
            </a:pPr>
            <a:endParaRPr lang="en-US" sz="1700" dirty="0">
              <a:solidFill>
                <a:srgbClr val="FFFBA4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20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 Effectively segment all pixels corresponding to flooded regions in </a:t>
            </a:r>
            <a:endParaRPr lang="en-US" sz="1700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ct val="200000"/>
              </a:lnSpc>
              <a:buFont typeface="Apple Symbols" panose="02000000000000000000" pitchFamily="2" charset="-79"/>
              <a:buNone/>
            </a:pPr>
            <a:r>
              <a:rPr lang="en-US" sz="1700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the classified images.</a:t>
            </a:r>
            <a:endParaRPr lang="en-US" sz="1700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Data</a:t>
            </a:r>
            <a:r>
              <a:rPr lang="en-GB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Preparation</a:t>
            </a:r>
            <a:endParaRPr lang="en-US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161889" cy="41814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Reading the images</a:t>
            </a:r>
            <a:endParaRPr lang="en-US" sz="17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FFFBA4"/>
                </a:solidFill>
                <a:latin typeface="Avenir Book" panose="02000503020000020003" pitchFamily="2" charset="0"/>
              </a:rPr>
              <a:t>Normalizing </a:t>
            </a: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the images</a:t>
            </a:r>
            <a:endParaRPr lang="en-US" sz="17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Changing the images to grayscale</a:t>
            </a:r>
            <a:endParaRPr lang="en-US" sz="17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Applying a list of albumentations </a:t>
            </a:r>
            <a:r>
              <a:rPr lang="en-US" sz="1700" dirty="0">
                <a:solidFill>
                  <a:srgbClr val="FFFBA4"/>
                </a:solidFill>
                <a:latin typeface="Avenir Book" panose="02000503020000020003" pitchFamily="2" charset="0"/>
              </a:rPr>
              <a:t>transformations</a:t>
            </a:r>
            <a:endParaRPr lang="en-US" sz="17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FFFBA4"/>
                </a:solidFill>
                <a:latin typeface="Avenir Book" panose="02000503020000020003" pitchFamily="2" charset="0"/>
              </a:rPr>
              <a:t>Transposing </a:t>
            </a: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the images to be either channel-first or channel-last</a:t>
            </a:r>
            <a:endParaRPr lang="en-US" sz="17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Saving the processed images</a:t>
            </a:r>
            <a:endParaRPr lang="en-US" sz="17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sz="1700" dirty="0">
              <a:solidFill>
                <a:schemeClr val="bg1"/>
              </a:solidFill>
              <a:latin typeface="Avenir Book" panose="02000503020000020003" pitchFamily="2" charset="0"/>
              <a:cs typeface="Poppins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Feature</a:t>
            </a:r>
            <a:r>
              <a:rPr lang="en-GB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alt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Extraction</a:t>
            </a:r>
            <a:endParaRPr lang="en-US" altLang="en-GB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91200" cy="4351655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50000"/>
              </a:lnSpc>
              <a:buFont typeface="Apple Symbols" panose="02000000000000000000" pitchFamily="2" charset="-79"/>
              <a:buNone/>
            </a:pPr>
            <a:r>
              <a:rPr lang="en-US" sz="17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The Following </a:t>
            </a:r>
            <a:r>
              <a:rPr lang="en-US" sz="1700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Classical </a:t>
            </a:r>
            <a:r>
              <a:rPr lang="en-US" sz="17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features were considered:</a:t>
            </a:r>
            <a:endParaRPr lang="en-US" sz="17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FFFBA4"/>
                </a:solidFill>
                <a:latin typeface="Avenir Book" panose="02000503020000020003" pitchFamily="2" charset="0"/>
              </a:rPr>
              <a:t>HIST </a:t>
            </a:r>
            <a:endParaRPr lang="en-US" sz="1700" dirty="0">
              <a:solidFill>
                <a:srgbClr val="FFFBA4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GLCM </a:t>
            </a:r>
            <a:endParaRPr lang="en-US" sz="17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FFFBA4"/>
                </a:solidFill>
                <a:latin typeface="Avenir Book" panose="02000503020000020003" pitchFamily="2" charset="0"/>
              </a:rPr>
              <a:t>Hog</a:t>
            </a:r>
            <a:endParaRPr lang="en-US" sz="1700" dirty="0">
              <a:solidFill>
                <a:srgbClr val="FFFBA4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LBP</a:t>
            </a:r>
            <a:endParaRPr lang="en-US" sz="1700" dirty="0">
              <a:solidFill>
                <a:schemeClr val="bg1"/>
              </a:solidFill>
              <a:latin typeface="Avenir Book" panose="02000503020000020003" pitchFamily="2" charset="0"/>
              <a:cs typeface="Poppins" pitchFamily="2" charset="7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7845" y="2045970"/>
            <a:ext cx="4197350" cy="39116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181340" y="6089650"/>
            <a:ext cx="174688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  <a:sym typeface="+mn-ea"/>
              </a:rPr>
              <a:t>GLCM Seperability</a:t>
            </a:r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Feature</a:t>
            </a:r>
            <a:r>
              <a:rPr lang="en-GB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alt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Extraction</a:t>
            </a:r>
            <a:endParaRPr lang="en-US" altLang="en-GB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fontAlgn="base">
              <a:lnSpc>
                <a:spcPct val="150000"/>
              </a:lnSpc>
              <a:buFont typeface="Apple Symbols" panose="02000000000000000000" pitchFamily="2" charset="-79"/>
              <a:buNone/>
            </a:pPr>
            <a:r>
              <a:rPr lang="en-US" sz="17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The Following </a:t>
            </a:r>
            <a:r>
              <a:rPr lang="en-US" sz="1700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Deep </a:t>
            </a:r>
            <a:r>
              <a:rPr lang="en-US" sz="17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features were considered:</a:t>
            </a:r>
            <a:endParaRPr lang="en-US" sz="17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rgbClr val="FFFBA4"/>
                </a:solidFill>
                <a:latin typeface="Avenir Book" panose="02000503020000020003" pitchFamily="2" charset="0"/>
              </a:rPr>
              <a:t>ResNet</a:t>
            </a:r>
            <a:endParaRPr lang="en-US" sz="1700" dirty="0">
              <a:solidFill>
                <a:srgbClr val="FFFBA4"/>
              </a:solidFill>
              <a:latin typeface="Avenir Book" panose="02000503020000020003" pitchFamily="2" charset="0"/>
            </a:endParaRPr>
          </a:p>
          <a:p>
            <a:pPr fontAlgn="base">
              <a:lnSpc>
                <a:spcPct val="150000"/>
              </a:lnSpc>
              <a:buFont typeface="Apple Symbols" panose="02000000000000000000" pitchFamily="2" charset="-79"/>
              <a:buChar char="⬡"/>
            </a:pPr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  <a:sym typeface="+mn-ea"/>
              </a:rPr>
              <a:t>ShuffleNet</a:t>
            </a:r>
            <a:endParaRPr lang="en-US" sz="1700" dirty="0">
              <a:solidFill>
                <a:schemeClr val="bg1"/>
              </a:solidFill>
              <a:latin typeface="Avenir Book" panose="02000503020000020003" pitchFamily="2" charset="0"/>
              <a:cs typeface="Poppins" pitchFamily="2" charset="77"/>
            </a:endParaRPr>
          </a:p>
        </p:txBody>
      </p:sp>
      <p:pic>
        <p:nvPicPr>
          <p:cNvPr id="11" name="Picture 10" descr="out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2520" y="2244725"/>
            <a:ext cx="5378450" cy="2017395"/>
          </a:xfrm>
          <a:prstGeom prst="rect">
            <a:avLst/>
          </a:prstGeom>
        </p:spPr>
      </p:pic>
      <p:pic>
        <p:nvPicPr>
          <p:cNvPr id="12" name="Picture 11" descr="shufflen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4262120"/>
            <a:ext cx="5690235" cy="2134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Models</a:t>
            </a:r>
            <a:r>
              <a:rPr 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</a:t>
            </a:r>
            <a:r>
              <a:rPr lang="en-GB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alt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SVM</a:t>
            </a:r>
            <a:endParaRPr lang="en-US" altLang="en-GB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433" y="1444310"/>
            <a:ext cx="693682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DFCCC"/>
                </a:solidFill>
                <a:latin typeface="Avenir" panose="02000503020000020003" pitchFamily="2" charset="0"/>
              </a:rPr>
              <a:t>I. </a:t>
            </a: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Deep features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474" y="2698157"/>
            <a:ext cx="6096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II. GLCM features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400" y="3795752"/>
            <a:ext cx="6096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III. Hog Features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4690" y="1751330"/>
            <a:ext cx="9074150" cy="79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" y="3004820"/>
            <a:ext cx="94234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" y="4085590"/>
            <a:ext cx="6324600" cy="74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90" y="5233670"/>
            <a:ext cx="5048250" cy="450850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547445" y="4971137"/>
            <a:ext cx="609600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IV. LBP Features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" y="6083300"/>
            <a:ext cx="5861685" cy="527685"/>
          </a:xfrm>
          <a:prstGeom prst="rect">
            <a:avLst/>
          </a:prstGeom>
        </p:spPr>
      </p:pic>
      <p:sp>
        <p:nvSpPr>
          <p:cNvPr id="13" name="TextBox 10"/>
          <p:cNvSpPr txBox="1"/>
          <p:nvPr/>
        </p:nvSpPr>
        <p:spPr>
          <a:xfrm>
            <a:off x="547445" y="5760442"/>
            <a:ext cx="609600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V. ShuffleNet Features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Models</a:t>
            </a:r>
            <a:r>
              <a:rPr 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</a:t>
            </a:r>
            <a:r>
              <a:rPr lang="en-GB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alt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Logistic regression</a:t>
            </a:r>
            <a:endParaRPr lang="en-US" altLang="en-GB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433" y="1444310"/>
            <a:ext cx="693682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DFCCC"/>
                </a:solidFill>
                <a:latin typeface="Avenir" panose="02000503020000020003" pitchFamily="2" charset="0"/>
              </a:rPr>
              <a:t>I. </a:t>
            </a: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HOG features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674" y="3439202"/>
            <a:ext cx="6096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II. GLCM features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9765" y="2049145"/>
            <a:ext cx="10363200" cy="1092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" y="4113530"/>
            <a:ext cx="6610350" cy="123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Models</a:t>
            </a:r>
            <a:r>
              <a:rPr lang="en-GB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:</a:t>
            </a:r>
            <a:r>
              <a:rPr lang="en-GB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altLang="en-GB" b="1" dirty="0">
                <a:solidFill>
                  <a:srgbClr val="00FFF0"/>
                </a:solidFill>
                <a:latin typeface="Poppins" pitchFamily="2" charset="77"/>
                <a:cs typeface="Poppins" pitchFamily="2" charset="77"/>
              </a:rPr>
              <a:t>QDA</a:t>
            </a:r>
            <a:endParaRPr lang="en-US" altLang="en-GB" b="1" dirty="0">
              <a:solidFill>
                <a:srgbClr val="00FFF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433" y="1444310"/>
            <a:ext cx="693682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DFCCC"/>
                </a:solidFill>
                <a:latin typeface="Avenir" panose="02000503020000020003" pitchFamily="2" charset="0"/>
              </a:rPr>
              <a:t>I. </a:t>
            </a: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HOG features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674" y="3439202"/>
            <a:ext cx="60960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FDFCCC"/>
                </a:solidFill>
                <a:effectLst/>
                <a:latin typeface="Avenir" panose="02000503020000020003" pitchFamily="2" charset="0"/>
              </a:rPr>
              <a:t>II. LBP features</a:t>
            </a:r>
            <a:endParaRPr lang="en-US" sz="1400" b="0" i="0" u="none" strike="noStrike" dirty="0">
              <a:solidFill>
                <a:srgbClr val="FDFCCC"/>
              </a:solidFill>
              <a:effectLst/>
              <a:latin typeface="Avenir" panose="02000503020000020003" pitchFamily="2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9975" y="1751330"/>
            <a:ext cx="6515100" cy="109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" y="4026535"/>
            <a:ext cx="6502400" cy="126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1370</Words>
  <Application>WPS Presentation</Application>
  <PresentationFormat>Widescreen</PresentationFormat>
  <Paragraphs>124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Poppins</vt:lpstr>
      <vt:lpstr>Segoe Print</vt:lpstr>
      <vt:lpstr>Poppins</vt:lpstr>
      <vt:lpstr>Apple Symbols</vt:lpstr>
      <vt:lpstr>Avenir Book</vt:lpstr>
      <vt:lpstr>Avenir</vt:lpstr>
      <vt:lpstr>Calibri Light</vt:lpstr>
      <vt:lpstr>Calibri</vt:lpstr>
      <vt:lpstr>Microsoft YaHei</vt:lpstr>
      <vt:lpstr>Arial Unicode MS</vt:lpstr>
      <vt:lpstr>Verdana</vt:lpstr>
      <vt:lpstr>Microsoft YaHei UI</vt:lpstr>
      <vt:lpstr>Yu Gothic UI</vt:lpstr>
      <vt:lpstr>Office Theme</vt:lpstr>
      <vt:lpstr>Satelliete Project  Flood Radar</vt:lpstr>
      <vt:lpstr>PowerPoint 演示文稿</vt:lpstr>
      <vt:lpstr>Motivation</vt:lpstr>
      <vt:lpstr>Data Preparation</vt:lpstr>
      <vt:lpstr>Feature Extraction</vt:lpstr>
      <vt:lpstr>Feature Extraction</vt:lpstr>
      <vt:lpstr>Models: SVM</vt:lpstr>
      <vt:lpstr>Models: Logistic regression</vt:lpstr>
      <vt:lpstr>Models: QDA</vt:lpstr>
      <vt:lpstr>PerPixel: Kmeans</vt:lpstr>
      <vt:lpstr>PerPixel: Kmeans</vt:lpstr>
      <vt:lpstr>Application</vt:lpstr>
      <vt:lpstr>Results &amp; Evaluation</vt:lpstr>
      <vt:lpstr>All Experiments Results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Basics &amp; Evolution</dc:title>
  <dc:creator>Essam Abdelghany</dc:creator>
  <cp:lastModifiedBy>hp</cp:lastModifiedBy>
  <cp:revision>67</cp:revision>
  <dcterms:created xsi:type="dcterms:W3CDTF">2023-04-27T21:19:00Z</dcterms:created>
  <dcterms:modified xsi:type="dcterms:W3CDTF">2023-05-21T14:42:20Z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79938A9E8B0A4ED79D1153F6155908D5</vt:lpwstr>
  </property>
  <property fmtid="{D5CDD505-2E9C-101B-9397-08002B2CF9AE}" pid="3" name="KSOProductBuildVer">
    <vt:lpwstr>1033-11.2.0.11417</vt:lpwstr>
  </property>
</Properties>
</file>